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9" r:id="rId2"/>
    <p:sldId id="354" r:id="rId3"/>
    <p:sldId id="355" r:id="rId4"/>
    <p:sldId id="306" r:id="rId5"/>
    <p:sldId id="341" r:id="rId6"/>
    <p:sldId id="372" r:id="rId7"/>
    <p:sldId id="337" r:id="rId8"/>
    <p:sldId id="334" r:id="rId9"/>
    <p:sldId id="308" r:id="rId10"/>
    <p:sldId id="362" r:id="rId11"/>
    <p:sldId id="364" r:id="rId12"/>
    <p:sldId id="365" r:id="rId13"/>
    <p:sldId id="367" r:id="rId14"/>
    <p:sldId id="321" r:id="rId15"/>
    <p:sldId id="370" r:id="rId16"/>
    <p:sldId id="347" r:id="rId17"/>
    <p:sldId id="316" r:id="rId18"/>
    <p:sldId id="357" r:id="rId19"/>
    <p:sldId id="350" r:id="rId20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 w="2489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Соответствие</c:v>
                </c:pt>
                <c:pt idx="3">
                  <c:v>Без категорий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24.4</c:v>
                </c:pt>
                <c:pt idx="1">
                  <c:v>32.6</c:v>
                </c:pt>
                <c:pt idx="2">
                  <c:v>28.1</c:v>
                </c:pt>
                <c:pt idx="3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9B-457E-8CC8-7C4AF61850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 w="2489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Соответствие</c:v>
                </c:pt>
                <c:pt idx="3">
                  <c:v>Без категорий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26.6</c:v>
                </c:pt>
                <c:pt idx="1">
                  <c:v>30.44</c:v>
                </c:pt>
                <c:pt idx="2">
                  <c:v>29.16</c:v>
                </c:pt>
                <c:pt idx="3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9B-457E-8CC8-7C4AF618507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Соответствие</c:v>
                </c:pt>
                <c:pt idx="3">
                  <c:v>Без категорий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32.43</c:v>
                </c:pt>
                <c:pt idx="1">
                  <c:v>32.770000000000003</c:v>
                </c:pt>
                <c:pt idx="2">
                  <c:v>25</c:v>
                </c:pt>
                <c:pt idx="3">
                  <c:v>9.7899999999999991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9B-457E-8CC8-7C4AF6185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9970464"/>
        <c:axId val="1647493488"/>
      </c:barChart>
      <c:catAx>
        <c:axId val="169997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1647493488"/>
        <c:crosses val="autoZero"/>
        <c:auto val="1"/>
        <c:lblAlgn val="ctr"/>
        <c:lblOffset val="100"/>
        <c:noMultiLvlLbl val="0"/>
      </c:catAx>
      <c:valAx>
        <c:axId val="1647493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1699970464"/>
        <c:crosses val="autoZero"/>
        <c:crossBetween val="between"/>
      </c:valAx>
      <c:spPr>
        <a:noFill/>
        <a:ln w="24898">
          <a:noFill/>
        </a:ln>
      </c:spPr>
    </c:plotArea>
    <c:legend>
      <c:legendPos val="b"/>
      <c:layout>
        <c:manualLayout>
          <c:xMode val="edge"/>
          <c:yMode val="edge"/>
          <c:x val="0.19477693144722524"/>
          <c:y val="0.93967093235831811"/>
          <c:w val="0.16594489640140356"/>
          <c:h val="4.5038389503927204E-2"/>
        </c:manualLayout>
      </c:layout>
      <c:overlay val="0"/>
      <c:txPr>
        <a:bodyPr/>
        <a:lstStyle/>
        <a:p>
          <a:pPr>
            <a:defRPr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17-18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 35 лет</c:v>
                </c:pt>
                <c:pt idx="1">
                  <c:v>от 55 лет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 formatCode="0%">
                  <c:v>0.25</c:v>
                </c:pt>
                <c:pt idx="1">
                  <c:v>0.2505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1-449A-BA64-EBB6C4ACA43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18-19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 35 лет</c:v>
                </c:pt>
                <c:pt idx="1">
                  <c:v>от 55 лет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0.23699999999999999</c:v>
                </c:pt>
                <c:pt idx="1">
                  <c:v>0.27560000000000001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1-449A-BA64-EBB6C4ACA43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19-20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 35 лет</c:v>
                </c:pt>
                <c:pt idx="1">
                  <c:v>от 55 лет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>
                  <c:v>0.22289999999999999</c:v>
                </c:pt>
                <c:pt idx="1">
                  <c:v>0.3175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51-449A-BA64-EBB6C4ACA4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867792208"/>
        <c:axId val="1867785136"/>
      </c:barChart>
      <c:catAx>
        <c:axId val="186779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7785136"/>
        <c:crosses val="autoZero"/>
        <c:auto val="1"/>
        <c:lblAlgn val="ctr"/>
        <c:lblOffset val="100"/>
        <c:noMultiLvlLbl val="0"/>
      </c:catAx>
      <c:valAx>
        <c:axId val="18677851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779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17-18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Более 20 лет</c:v>
                </c:pt>
                <c:pt idx="1">
                  <c:v>до 3-х лет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0.70530000000000004</c:v>
                </c:pt>
                <c:pt idx="1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9-48DD-B327-1DF7BA3A99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18-19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Более 20 лет</c:v>
                </c:pt>
                <c:pt idx="1">
                  <c:v>до 3-х лет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0.53839999999999999</c:v>
                </c:pt>
                <c:pt idx="1">
                  <c:v>8.3299999999999999E-2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39-48DD-B327-1DF7BA3A99B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19-20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Более 20 лет</c:v>
                </c:pt>
                <c:pt idx="1">
                  <c:v>до 3-х лет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>
                  <c:v>0.58440000000000003</c:v>
                </c:pt>
                <c:pt idx="1">
                  <c:v>7.0900000000000005E-2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39-48DD-B327-1DF7BA3A99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7790032"/>
        <c:axId val="1867792752"/>
      </c:barChart>
      <c:catAx>
        <c:axId val="186779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7792752"/>
        <c:crossesAt val="0"/>
        <c:auto val="1"/>
        <c:lblAlgn val="ctr"/>
        <c:lblOffset val="100"/>
        <c:noMultiLvlLbl val="0"/>
      </c:catAx>
      <c:valAx>
        <c:axId val="18677927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779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F3004-7F5A-4696-8B22-3D40A20B3F2D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91956-60D3-4C2B-97AF-ADBC34FB0D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02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89FF-6846-42AF-84C0-8CFD1DE64407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DD9AA-00DD-4EF9-AA0B-412C8E4D42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809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66EB6-772C-49BC-B944-0B3A53252B19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48679-0E66-469C-BB1E-494B43F2F3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9794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309E-2274-4567-BAFF-D9029F079C87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49E0E-D155-44A1-929D-769DD6D89C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96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B058-5AFC-446C-9355-0C34241D559D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3AEA4-67C2-4D0E-B544-68A3FF5F15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145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86D2-AB2D-40F7-84B2-401B00BB3278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F959-5C77-4D66-B78D-BFBD8ABCCC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847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84C2F-9F43-4726-B1D3-8D7221D30C39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4E487-500A-485B-9FE9-CDD4D190C6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049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E17A-F007-48CC-AA44-0EC9961910C7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1769-916F-43EB-A4A7-886DAC5B6C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26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5CD7-4FE0-4889-B245-E76DE6A73E77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181B-037C-4124-926E-5877D1BFA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83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958FE-D8C7-4AEE-952D-B03AEF3DDFBA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1172-7803-4286-8164-CFCABE0F44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942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07688-6410-4F3C-B741-EC98C59D8072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094D6-9D48-42FC-B7EE-C9A6CAE218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45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A2FF-E8A7-40E5-9ED3-0A76787FFC5A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D09E-F6EF-4ECA-8FA3-1FCA50CD3D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372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147027-C735-4BCC-A25D-07BDA8CAE607}" type="datetimeFigureOut">
              <a:rPr lang="ru-RU"/>
              <a:pPr>
                <a:defRPr/>
              </a:pPr>
              <a:t>03.07.2020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F044D1-69BD-4D20-AD0B-AB2BBFD4B0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jpe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3.e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5.png"/><Relationship Id="rId9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0" y="2874963"/>
            <a:ext cx="458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учреждение «Управление образования Администрации МО «Сенгилеевский район»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888" y="4181475"/>
            <a:ext cx="7859712" cy="11874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кадрового обеспечения на конец 2019 - 2020</a:t>
            </a:r>
            <a:b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</a:t>
            </a:r>
            <a:b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4119563"/>
            <a:ext cx="23431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https://www.zenler.com/zen-landing/img/tea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3965575"/>
            <a:ext cx="1474788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" descr="http://www.bankgorodov.ru/system/img.php?f=/public//photos/coa/1623.png&amp;w=254&amp;h=5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1122363"/>
            <a:ext cx="1295400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Прямоугольник 2"/>
          <p:cNvSpPr>
            <a:spLocks noChangeArrowheads="1"/>
          </p:cNvSpPr>
          <p:nvPr/>
        </p:nvSpPr>
        <p:spPr bwMode="auto">
          <a:xfrm>
            <a:off x="6267450" y="6264275"/>
            <a:ext cx="1403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Пухова О.Н.</a:t>
            </a:r>
          </a:p>
        </p:txBody>
      </p:sp>
      <p:sp>
        <p:nvSpPr>
          <p:cNvPr id="32777" name="Прямоугольник 3"/>
          <p:cNvSpPr>
            <a:spLocks noChangeArrowheads="1"/>
          </p:cNvSpPr>
          <p:nvPr/>
        </p:nvSpPr>
        <p:spPr bwMode="auto">
          <a:xfrm>
            <a:off x="2112963" y="6253163"/>
            <a:ext cx="5989637" cy="3698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Управления 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6269" y="415636"/>
            <a:ext cx="7789862" cy="609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категории  педагогических работников 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дошкольных образовательных организациях</a:t>
            </a:r>
          </a:p>
        </p:txBody>
      </p:sp>
      <p:graphicFrame>
        <p:nvGraphicFramePr>
          <p:cNvPr id="36128" name="Group 288"/>
          <p:cNvGraphicFramePr>
            <a:graphicFrameLocks noGrp="1"/>
          </p:cNvGraphicFramePr>
          <p:nvPr>
            <p:ph idx="4294967295"/>
          </p:nvPr>
        </p:nvGraphicFramePr>
        <p:xfrm>
          <a:off x="0" y="1298575"/>
          <a:ext cx="9042400" cy="3986571"/>
        </p:xfrm>
        <a:graphic>
          <a:graphicData uri="http://schemas.openxmlformats.org/drawingml/2006/table">
            <a:tbl>
              <a:tblPr/>
              <a:tblGrid>
                <a:gridCol w="1119188">
                  <a:extLst>
                    <a:ext uri="{9D8B030D-6E8A-4147-A177-3AD203B41FA5}">
                      <a16:colId xmlns:a16="http://schemas.microsoft.com/office/drawing/2014/main" val="120565060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146717702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45514642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35958292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214668948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623595683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84332078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360291583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693470859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737017625"/>
                    </a:ext>
                  </a:extLst>
                </a:gridCol>
              </a:tblGrid>
              <a:tr h="700907">
                <a:tc row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Наименование ОУ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Кол-во педагогических работников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Высшая категория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Первая категория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Соответствие занимаемой должности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Без категории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264416"/>
                  </a:ext>
                </a:extLst>
              </a:tr>
              <a:tr h="336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12" marB="4571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323300"/>
                  </a:ext>
                </a:extLst>
              </a:tr>
              <a:tr h="42054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МКДОУ д/с «Солнышко» г.Сенгилея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582114"/>
                  </a:ext>
                </a:extLst>
              </a:tr>
              <a:tr h="407910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МКДОУ д/с «Березка» г.Сенгилея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14,28%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14,28%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57,14%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14,28%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9899"/>
                  </a:ext>
                </a:extLst>
              </a:tr>
              <a:tr h="326962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МКДОУ д/с «Сказка» п.Силикатный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44,44%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22,22%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626729"/>
                  </a:ext>
                </a:extLst>
              </a:tr>
              <a:tr h="407910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МКДОУ Тушнинский д/с «Рябинка»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135453"/>
                  </a:ext>
                </a:extLst>
              </a:tr>
              <a:tr h="336485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МКДОУ Шиловский д/с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66,66%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152445"/>
                  </a:ext>
                </a:extLst>
              </a:tr>
              <a:tr h="42054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МКДОУ Цемзаводской д/с «Теремок»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66,66%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29578"/>
                  </a:ext>
                </a:extLst>
              </a:tr>
              <a:tr h="42054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МКДОУ Новослободской д/с «Светлячок»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955257"/>
                  </a:ext>
                </a:extLst>
              </a:tr>
              <a:tr h="20792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ИТОГО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17,02%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40,42%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875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6269" y="360219"/>
            <a:ext cx="7789862" cy="66501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категории  педагогических работников 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 дополнительного образования</a:t>
            </a:r>
          </a:p>
        </p:txBody>
      </p:sp>
      <p:graphicFrame>
        <p:nvGraphicFramePr>
          <p:cNvPr id="38019" name="Group 131"/>
          <p:cNvGraphicFramePr>
            <a:graphicFrameLocks noGrp="1"/>
          </p:cNvGraphicFramePr>
          <p:nvPr>
            <p:ph idx="4294967295"/>
          </p:nvPr>
        </p:nvGraphicFramePr>
        <p:xfrm>
          <a:off x="0" y="1298575"/>
          <a:ext cx="9042400" cy="2087563"/>
        </p:xfrm>
        <a:graphic>
          <a:graphicData uri="http://schemas.openxmlformats.org/drawingml/2006/table">
            <a:tbl>
              <a:tblPr/>
              <a:tblGrid>
                <a:gridCol w="1119188">
                  <a:extLst>
                    <a:ext uri="{9D8B030D-6E8A-4147-A177-3AD203B41FA5}">
                      <a16:colId xmlns:a16="http://schemas.microsoft.com/office/drawing/2014/main" val="2341218233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62567914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748035855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165087564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4293962061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637661366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37447811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25781460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007619998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687802299"/>
                    </a:ext>
                  </a:extLst>
                </a:gridCol>
              </a:tblGrid>
              <a:tr h="701297">
                <a:tc row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Наименование ОУ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Кол-во педагогических работников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Высшая категория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Первая категория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Соответствие занимаемой должности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Без категории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149427"/>
                  </a:ext>
                </a:extLst>
              </a:tr>
              <a:tr h="336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38" marB="4573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493680"/>
                  </a:ext>
                </a:extLst>
              </a:tr>
              <a:tr h="420777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 ДО ДЮСШ г.Сенгилея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756062"/>
                  </a:ext>
                </a:extLst>
              </a:tr>
              <a:tr h="420777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 ДО ЦДТ г.Сенгилея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982472"/>
                  </a:ext>
                </a:extLst>
              </a:tr>
              <a:tr h="208039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ИТОГО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4032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020763"/>
          </a:xfrm>
        </p:spPr>
        <p:txBody>
          <a:bodyPr/>
          <a:lstStyle/>
          <a:p>
            <a:pPr algn="ctr">
              <a:defRPr/>
            </a:pP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Ульяновской области от 25.09.2019 N 109-ЗО</a:t>
            </a:r>
            <a:b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 статусе педагогических работников, осуществляющих</a:t>
            </a:r>
            <a:b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педагогическую деятельность на территории Ульяновской области"</a:t>
            </a:r>
            <a:b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педагог-методист</a:t>
            </a:r>
          </a:p>
          <a:p>
            <a:pPr marL="533400" indent="-533400">
              <a:buFont typeface="Arial" panose="020B0604020202020204" pitchFamily="34" charset="0"/>
              <a:buAutoNum type="arabicPeriod"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Кирьянова Наталья Александровна</a:t>
            </a:r>
            <a:r>
              <a:rPr lang="ru-RU" altLang="ru-RU" dirty="0" smtClean="0">
                <a:latin typeface="Times New Roman" panose="02020603050405020304" pitchFamily="18" charset="0"/>
              </a:rPr>
              <a:t>, учитель математики МОУ </a:t>
            </a:r>
            <a:r>
              <a:rPr lang="ru-RU" altLang="ru-RU" dirty="0" err="1" smtClean="0">
                <a:latin typeface="Times New Roman" panose="02020603050405020304" pitchFamily="18" charset="0"/>
              </a:rPr>
              <a:t>Силикатненская</a:t>
            </a:r>
            <a:r>
              <a:rPr lang="ru-RU" altLang="ru-RU" dirty="0" smtClean="0">
                <a:latin typeface="Times New Roman" panose="02020603050405020304" pitchFamily="18" charset="0"/>
              </a:rPr>
              <a:t> СШ;</a:t>
            </a:r>
          </a:p>
          <a:p>
            <a:pPr marL="533400" indent="-533400">
              <a:buFont typeface="Arial" panose="020B0604020202020204" pitchFamily="34" charset="0"/>
              <a:buAutoNum type="arabicPeriod"/>
            </a:pP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Савинова Татьяна Михайловна</a:t>
            </a:r>
            <a:r>
              <a:rPr lang="ru-RU" altLang="ru-RU" dirty="0" smtClean="0">
                <a:latin typeface="Times New Roman" panose="02020603050405020304" pitchFamily="18" charset="0"/>
              </a:rPr>
              <a:t>, учитель начальных классов МОУ </a:t>
            </a:r>
            <a:r>
              <a:rPr lang="ru-RU" altLang="ru-RU" dirty="0" err="1" smtClean="0">
                <a:latin typeface="Times New Roman" panose="02020603050405020304" pitchFamily="18" charset="0"/>
              </a:rPr>
              <a:t>Тушнинская</a:t>
            </a:r>
            <a:r>
              <a:rPr lang="ru-RU" altLang="ru-RU" dirty="0" smtClean="0">
                <a:latin typeface="Times New Roman" panose="02020603050405020304" pitchFamily="18" charset="0"/>
              </a:rPr>
              <a:t> СШ;</a:t>
            </a:r>
          </a:p>
          <a:p>
            <a:pPr marL="533400" indent="-533400">
              <a:buFont typeface="Arial" panose="020B0604020202020204" pitchFamily="34" charset="0"/>
              <a:buAutoNum type="arabicPeriod"/>
            </a:pP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ru-RU" altLang="ru-RU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Шугаева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Елена Александровна</a:t>
            </a:r>
            <a:r>
              <a:rPr lang="ru-RU" altLang="ru-RU" dirty="0" smtClean="0">
                <a:latin typeface="Times New Roman" panose="02020603050405020304" pitchFamily="18" charset="0"/>
              </a:rPr>
              <a:t>, учитель русского языка и литературы МОУ СШ </a:t>
            </a:r>
            <a:r>
              <a:rPr lang="ru-RU" altLang="ru-RU" dirty="0" err="1" smtClean="0">
                <a:latin typeface="Times New Roman" panose="02020603050405020304" pitchFamily="18" charset="0"/>
              </a:rPr>
              <a:t>г.Сенгилея</a:t>
            </a:r>
            <a:r>
              <a:rPr lang="ru-RU" altLang="ru-RU" dirty="0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35013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Возрастной состав педагогических работников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8867966"/>
              </p:ext>
            </p:extLst>
          </p:nvPr>
        </p:nvGraphicFramePr>
        <p:xfrm>
          <a:off x="471055" y="1593273"/>
          <a:ext cx="8044295" cy="489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Диаграмма 9"/>
          <p:cNvGraphicFramePr>
            <a:graphicFrameLocks/>
          </p:cNvGraphicFramePr>
          <p:nvPr/>
        </p:nvGraphicFramePr>
        <p:xfrm>
          <a:off x="1905000" y="628650"/>
          <a:ext cx="6219825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Диаграмма" r:id="rId3" imgW="5857987" imgH="4095702" progId="Excel.Chart.8">
                  <p:embed/>
                </p:oleObj>
              </mc:Choice>
              <mc:Fallback>
                <p:oleObj name="Диаграмма" r:id="rId3" imgW="5857987" imgH="4095702" progId="Excel.Chart.8">
                  <p:embed/>
                  <p:pic>
                    <p:nvPicPr>
                      <p:cNvPr id="0" name="Диаграмма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28650"/>
                        <a:ext cx="6219825" cy="401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Диаграмма 10"/>
          <p:cNvGraphicFramePr>
            <a:graphicFrameLocks/>
          </p:cNvGraphicFramePr>
          <p:nvPr/>
        </p:nvGraphicFramePr>
        <p:xfrm>
          <a:off x="-171450" y="3343275"/>
          <a:ext cx="5848350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Диаграмма" r:id="rId5" imgW="5848269" imgH="3628987" progId="Excel.Chart.8">
                  <p:embed/>
                </p:oleObj>
              </mc:Choice>
              <mc:Fallback>
                <p:oleObj name="Диаграмма" r:id="rId5" imgW="5848269" imgH="3628987" progId="Excel.Chart.8">
                  <p:embed/>
                  <p:pic>
                    <p:nvPicPr>
                      <p:cNvPr id="0" name="Диаграмма 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1450" y="3343275"/>
                        <a:ext cx="5848350" cy="362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Диаграмма 11"/>
          <p:cNvGraphicFramePr>
            <a:graphicFrameLocks/>
          </p:cNvGraphicFramePr>
          <p:nvPr/>
        </p:nvGraphicFramePr>
        <p:xfrm>
          <a:off x="4229100" y="3876675"/>
          <a:ext cx="5848350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Диаграмма" r:id="rId7" imgW="5848269" imgH="3248111" progId="Excel.Chart.8">
                  <p:embed/>
                </p:oleObj>
              </mc:Choice>
              <mc:Fallback>
                <p:oleObj name="Диаграмма" r:id="rId7" imgW="5848269" imgH="3248111" progId="Excel.Chart.8">
                  <p:embed/>
                  <p:pic>
                    <p:nvPicPr>
                      <p:cNvPr id="0" name="Диаграмма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3876675"/>
                        <a:ext cx="5848350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Box 12"/>
          <p:cNvSpPr txBox="1">
            <a:spLocks noChangeArrowheads="1"/>
          </p:cNvSpPr>
          <p:nvPr/>
        </p:nvSpPr>
        <p:spPr bwMode="auto">
          <a:xfrm>
            <a:off x="566738" y="407988"/>
            <a:ext cx="800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Возрастной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педагогических работников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628650" y="249383"/>
            <a:ext cx="7886700" cy="955963"/>
          </a:xfrm>
        </p:spPr>
        <p:txBody>
          <a:bodyPr/>
          <a:lstStyle/>
          <a:p>
            <a:pPr algn="ctr"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стаж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20091792"/>
              </p:ext>
            </p:extLst>
          </p:nvPr>
        </p:nvGraphicFramePr>
        <p:xfrm>
          <a:off x="526473" y="1427017"/>
          <a:ext cx="7988877" cy="498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"/>
          <p:cNvSpPr>
            <a:spLocks noGrp="1"/>
          </p:cNvSpPr>
          <p:nvPr>
            <p:ph type="title"/>
          </p:nvPr>
        </p:nvSpPr>
        <p:spPr>
          <a:xfrm>
            <a:off x="381000" y="290945"/>
            <a:ext cx="8229600" cy="886691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</a:rPr>
              <a:t>Система наставничества</a:t>
            </a:r>
          </a:p>
        </p:txBody>
      </p:sp>
      <p:grpSp>
        <p:nvGrpSpPr>
          <p:cNvPr id="2" name="Organization Chart 3"/>
          <p:cNvGrpSpPr>
            <a:grpSpLocks noChangeAspect="1"/>
          </p:cNvGrpSpPr>
          <p:nvPr/>
        </p:nvGrpSpPr>
        <p:grpSpPr bwMode="auto">
          <a:xfrm>
            <a:off x="381000" y="1571625"/>
            <a:ext cx="8229600" cy="4495800"/>
            <a:chOff x="288" y="1017"/>
            <a:chExt cx="1440" cy="4173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88" y="1017"/>
              <a:ext cx="1440" cy="417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28" name="_s1028"/>
            <p:cNvCxnSpPr>
              <a:cxnSpLocks noChangeShapeType="1"/>
              <a:stCxn id="13" idx="1"/>
              <a:endCxn id="4" idx="2"/>
            </p:cNvCxnSpPr>
            <p:nvPr/>
          </p:nvCxnSpPr>
          <p:spPr bwMode="auto">
            <a:xfrm rot="10800000">
              <a:off x="720" y="1318"/>
              <a:ext cx="144" cy="372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12" idx="1"/>
              <a:endCxn id="4" idx="2"/>
            </p:cNvCxnSpPr>
            <p:nvPr/>
          </p:nvCxnSpPr>
          <p:spPr bwMode="auto">
            <a:xfrm rot="10800000">
              <a:off x="720" y="1318"/>
              <a:ext cx="144" cy="329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11" idx="1"/>
              <a:endCxn id="4" idx="2"/>
            </p:cNvCxnSpPr>
            <p:nvPr/>
          </p:nvCxnSpPr>
          <p:spPr bwMode="auto">
            <a:xfrm rot="10800000">
              <a:off x="720" y="1318"/>
              <a:ext cx="144" cy="286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10" idx="1"/>
              <a:endCxn id="4" idx="2"/>
            </p:cNvCxnSpPr>
            <p:nvPr/>
          </p:nvCxnSpPr>
          <p:spPr bwMode="auto">
            <a:xfrm rot="10800000">
              <a:off x="720" y="1318"/>
              <a:ext cx="144" cy="243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9" idx="1"/>
              <a:endCxn id="4" idx="2"/>
            </p:cNvCxnSpPr>
            <p:nvPr/>
          </p:nvCxnSpPr>
          <p:spPr bwMode="auto">
            <a:xfrm rot="10800000">
              <a:off x="720" y="1318"/>
              <a:ext cx="144" cy="200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8" idx="1"/>
              <a:endCxn id="4" idx="2"/>
            </p:cNvCxnSpPr>
            <p:nvPr/>
          </p:nvCxnSpPr>
          <p:spPr bwMode="auto">
            <a:xfrm rot="10800000">
              <a:off x="720" y="1318"/>
              <a:ext cx="144" cy="157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7" idx="1"/>
              <a:endCxn id="4" idx="2"/>
            </p:cNvCxnSpPr>
            <p:nvPr/>
          </p:nvCxnSpPr>
          <p:spPr bwMode="auto">
            <a:xfrm rot="10800000">
              <a:off x="720" y="1318"/>
              <a:ext cx="144" cy="114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/>
            <p:cNvCxnSpPr>
              <a:cxnSpLocks noChangeShapeType="1"/>
              <a:stCxn id="6" idx="1"/>
              <a:endCxn id="4" idx="2"/>
            </p:cNvCxnSpPr>
            <p:nvPr/>
          </p:nvCxnSpPr>
          <p:spPr bwMode="auto">
            <a:xfrm rot="10800000">
              <a:off x="720" y="1318"/>
              <a:ext cx="144" cy="70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_s1036"/>
            <p:cNvCxnSpPr>
              <a:cxnSpLocks noChangeShapeType="1"/>
              <a:stCxn id="5" idx="1"/>
              <a:endCxn id="4" idx="2"/>
            </p:cNvCxnSpPr>
            <p:nvPr/>
          </p:nvCxnSpPr>
          <p:spPr bwMode="auto">
            <a:xfrm rot="10800000">
              <a:off x="720" y="1318"/>
              <a:ext cx="144" cy="27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037"/>
            <p:cNvSpPr>
              <a:spLocks noChangeArrowheads="1"/>
            </p:cNvSpPr>
            <p:nvPr/>
          </p:nvSpPr>
          <p:spPr bwMode="auto">
            <a:xfrm>
              <a:off x="288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Образовательные организации, осуществляющие наставничество</a:t>
              </a:r>
            </a:p>
          </p:txBody>
        </p:sp>
        <p:sp>
          <p:nvSpPr>
            <p:cNvPr id="5" name="_s1038"/>
            <p:cNvSpPr>
              <a:spLocks noChangeArrowheads="1"/>
            </p:cNvSpPr>
            <p:nvPr/>
          </p:nvSpPr>
          <p:spPr bwMode="auto">
            <a:xfrm>
              <a:off x="864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Алешкинская ОШ</a:t>
              </a:r>
            </a:p>
          </p:txBody>
        </p:sp>
        <p:sp>
          <p:nvSpPr>
            <p:cNvPr id="6" name="_s1039"/>
            <p:cNvSpPr>
              <a:spLocks noChangeArrowheads="1"/>
            </p:cNvSpPr>
            <p:nvPr/>
          </p:nvSpPr>
          <p:spPr bwMode="auto">
            <a:xfrm>
              <a:off x="864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Артюшкинская ОШ</a:t>
              </a:r>
            </a:p>
          </p:txBody>
        </p:sp>
        <p:sp>
          <p:nvSpPr>
            <p:cNvPr id="7" name="_s1040"/>
            <p:cNvSpPr>
              <a:spLocks noChangeArrowheads="1"/>
            </p:cNvSpPr>
            <p:nvPr/>
          </p:nvSpPr>
          <p:spPr bwMode="auto">
            <a:xfrm>
              <a:off x="864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Елаурская СШ</a:t>
              </a:r>
            </a:p>
          </p:txBody>
        </p:sp>
        <p:sp>
          <p:nvSpPr>
            <p:cNvPr id="8" name="_s1041"/>
            <p:cNvSpPr>
              <a:spLocks noChangeArrowheads="1"/>
            </p:cNvSpPr>
            <p:nvPr/>
          </p:nvSpPr>
          <p:spPr bwMode="auto">
            <a:xfrm>
              <a:off x="864" y="274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Красногуляевская СШ</a:t>
              </a:r>
            </a:p>
          </p:txBody>
        </p:sp>
        <p:sp>
          <p:nvSpPr>
            <p:cNvPr id="9" name="_s1042"/>
            <p:cNvSpPr>
              <a:spLocks noChangeArrowheads="1"/>
            </p:cNvSpPr>
            <p:nvPr/>
          </p:nvSpPr>
          <p:spPr bwMode="auto">
            <a:xfrm>
              <a:off x="864" y="317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Кротковская ОШ</a:t>
              </a:r>
            </a:p>
          </p:txBody>
        </p:sp>
        <p:sp>
          <p:nvSpPr>
            <p:cNvPr id="10" name="_s1043"/>
            <p:cNvSpPr>
              <a:spLocks noChangeArrowheads="1"/>
            </p:cNvSpPr>
            <p:nvPr/>
          </p:nvSpPr>
          <p:spPr bwMode="auto">
            <a:xfrm>
              <a:off x="864" y="360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Силикатненская СШ</a:t>
              </a:r>
            </a:p>
          </p:txBody>
        </p:sp>
        <p:sp>
          <p:nvSpPr>
            <p:cNvPr id="11" name="_s1044"/>
            <p:cNvSpPr>
              <a:spLocks noChangeArrowheads="1"/>
            </p:cNvSpPr>
            <p:nvPr/>
          </p:nvSpPr>
          <p:spPr bwMode="auto">
            <a:xfrm>
              <a:off x="864" y="403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СШ г.Сенгилея</a:t>
              </a:r>
            </a:p>
          </p:txBody>
        </p:sp>
        <p:sp>
          <p:nvSpPr>
            <p:cNvPr id="12" name="_s1045"/>
            <p:cNvSpPr>
              <a:spLocks noChangeArrowheads="1"/>
            </p:cNvSpPr>
            <p:nvPr/>
          </p:nvSpPr>
          <p:spPr bwMode="auto">
            <a:xfrm>
              <a:off x="864" y="447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Тушнинская СШ</a:t>
              </a:r>
            </a:p>
          </p:txBody>
        </p:sp>
        <p:sp>
          <p:nvSpPr>
            <p:cNvPr id="13" name="_s1046"/>
            <p:cNvSpPr>
              <a:spLocks noChangeArrowheads="1"/>
            </p:cNvSpPr>
            <p:nvPr/>
          </p:nvSpPr>
          <p:spPr bwMode="auto">
            <a:xfrm>
              <a:off x="864" y="4903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Шиловская СШ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8650" y="263236"/>
            <a:ext cx="7886700" cy="955964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Востребованность в педагогических кадрах</a:t>
            </a:r>
          </a:p>
        </p:txBody>
      </p:sp>
      <p:graphicFrame>
        <p:nvGraphicFramePr>
          <p:cNvPr id="20560" name="Group 80"/>
          <p:cNvGraphicFramePr>
            <a:graphicFrameLocks noGrp="1"/>
          </p:cNvGraphicFramePr>
          <p:nvPr>
            <p:ph idx="4294967295"/>
          </p:nvPr>
        </p:nvGraphicFramePr>
        <p:xfrm>
          <a:off x="763588" y="1398588"/>
          <a:ext cx="7935912" cy="5386591"/>
        </p:xfrm>
        <a:graphic>
          <a:graphicData uri="http://schemas.openxmlformats.org/drawingml/2006/table">
            <a:tbl>
              <a:tblPr/>
              <a:tblGrid>
                <a:gridCol w="2644775">
                  <a:extLst>
                    <a:ext uri="{9D8B030D-6E8A-4147-A177-3AD203B41FA5}">
                      <a16:colId xmlns:a16="http://schemas.microsoft.com/office/drawing/2014/main" val="373793449"/>
                    </a:ext>
                  </a:extLst>
                </a:gridCol>
                <a:gridCol w="2646362">
                  <a:extLst>
                    <a:ext uri="{9D8B030D-6E8A-4147-A177-3AD203B41FA5}">
                      <a16:colId xmlns:a16="http://schemas.microsoft.com/office/drawing/2014/main" val="4105258754"/>
                    </a:ext>
                  </a:extLst>
                </a:gridCol>
                <a:gridCol w="2644775">
                  <a:extLst>
                    <a:ext uri="{9D8B030D-6E8A-4147-A177-3AD203B41FA5}">
                      <a16:colId xmlns:a16="http://schemas.microsoft.com/office/drawing/2014/main" val="1680960040"/>
                    </a:ext>
                  </a:extLst>
                </a:gridCol>
              </a:tblGrid>
              <a:tr h="304782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ОУ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Предмет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Кол-во часов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699767"/>
                  </a:ext>
                </a:extLst>
              </a:tr>
              <a:tr h="290496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МОУ Кротковская ОШ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 и информатика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911597"/>
                  </a:ext>
                </a:extLst>
              </a:tr>
              <a:tr h="45717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МОУ СШ г.Сенгилея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Иностранный язык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436610"/>
                  </a:ext>
                </a:extLst>
              </a:tr>
              <a:tr h="640042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МОУ Цемзаводская СШ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Физика/Астрономия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Иностранный язык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Русский язык и литература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681630"/>
                  </a:ext>
                </a:extLst>
              </a:tr>
              <a:tr h="640042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МОУ Красногуляевская СШ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 и Информатика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Физкультура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87406"/>
                  </a:ext>
                </a:extLst>
              </a:tr>
              <a:tr h="409551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МОУ Елаурская СШ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 и обществознание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05807"/>
                  </a:ext>
                </a:extLst>
              </a:tr>
              <a:tr h="1005780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МОУ Мордовинская НШ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МОУ Артюшкинская ОШ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Учитель начальных классов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Иностранный язык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141400"/>
                  </a:ext>
                </a:extLst>
              </a:tr>
              <a:tr h="45717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МОУ Тушнинская СШ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Физика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714744"/>
                  </a:ext>
                </a:extLst>
              </a:tr>
              <a:tr h="640042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МОУ Шиловская СШ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Учитель начальных классов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581341"/>
                  </a:ext>
                </a:extLst>
              </a:tr>
              <a:tr h="541306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003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"/>
          <p:cNvSpPr>
            <a:spLocks noGrp="1"/>
          </p:cNvSpPr>
          <p:nvPr>
            <p:ph type="title"/>
          </p:nvPr>
        </p:nvSpPr>
        <p:spPr>
          <a:xfrm>
            <a:off x="628650" y="263237"/>
            <a:ext cx="7886700" cy="914400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обучение</a:t>
            </a:r>
          </a:p>
        </p:txBody>
      </p:sp>
      <p:grpSp>
        <p:nvGrpSpPr>
          <p:cNvPr id="2" name="Organization Chart 34"/>
          <p:cNvGrpSpPr>
            <a:grpSpLocks noChangeAspect="1"/>
          </p:cNvGrpSpPr>
          <p:nvPr/>
        </p:nvGrpSpPr>
        <p:grpSpPr bwMode="auto">
          <a:xfrm>
            <a:off x="628650" y="1825625"/>
            <a:ext cx="7886700" cy="4351338"/>
            <a:chOff x="396" y="1150"/>
            <a:chExt cx="2880" cy="1152"/>
          </a:xfrm>
        </p:grpSpPr>
        <p:cxnSp>
          <p:nvCxnSpPr>
            <p:cNvPr id="2052" name="_s2052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2773" y="194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1765" y="194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757" y="194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268" y="1006"/>
              <a:ext cx="144" cy="1008"/>
            </a:xfrm>
            <a:prstGeom prst="bentConnector3">
              <a:avLst>
                <a:gd name="adj1" fmla="val 2099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" name="_s205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765" y="150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7" name="_s205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260" y="1006"/>
              <a:ext cx="144" cy="1008"/>
            </a:xfrm>
            <a:prstGeom prst="bentConnector3">
              <a:avLst>
                <a:gd name="adj1" fmla="val 2099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8"/>
            <p:cNvSpPr>
              <a:spLocks noChangeArrowheads="1"/>
            </p:cNvSpPr>
            <p:nvPr/>
          </p:nvSpPr>
          <p:spPr bwMode="auto">
            <a:xfrm>
              <a:off x="1404" y="115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Образовательные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организации,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заключившие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целевые договора</a:t>
              </a:r>
            </a:p>
          </p:txBody>
        </p:sp>
        <p:sp>
          <p:nvSpPr>
            <p:cNvPr id="4" name="_s2059"/>
            <p:cNvSpPr>
              <a:spLocks noChangeArrowheads="1"/>
            </p:cNvSpPr>
            <p:nvPr/>
          </p:nvSpPr>
          <p:spPr bwMode="auto">
            <a:xfrm>
              <a:off x="396" y="158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СШ г.Сенгилея</a:t>
              </a:r>
            </a:p>
          </p:txBody>
        </p:sp>
        <p:sp>
          <p:nvSpPr>
            <p:cNvPr id="5" name="_s2060"/>
            <p:cNvSpPr>
              <a:spLocks noChangeArrowheads="1"/>
            </p:cNvSpPr>
            <p:nvPr/>
          </p:nvSpPr>
          <p:spPr bwMode="auto">
            <a:xfrm>
              <a:off x="1404" y="158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Елаурская СШ</a:t>
              </a:r>
            </a:p>
          </p:txBody>
        </p:sp>
        <p:sp>
          <p:nvSpPr>
            <p:cNvPr id="6" name="_s2061"/>
            <p:cNvSpPr>
              <a:spLocks noChangeArrowheads="1"/>
            </p:cNvSpPr>
            <p:nvPr/>
          </p:nvSpPr>
          <p:spPr bwMode="auto">
            <a:xfrm>
              <a:off x="2412" y="158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МОУ Силикатненская СШ</a:t>
              </a:r>
            </a:p>
          </p:txBody>
        </p:sp>
        <p:sp>
          <p:nvSpPr>
            <p:cNvPr id="7" name="_s2062"/>
            <p:cNvSpPr>
              <a:spLocks noChangeArrowheads="1"/>
            </p:cNvSpPr>
            <p:nvPr/>
          </p:nvSpPr>
          <p:spPr bwMode="auto">
            <a:xfrm>
              <a:off x="396" y="201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Математика и физика</a:t>
              </a:r>
            </a:p>
          </p:txBody>
        </p:sp>
        <p:sp>
          <p:nvSpPr>
            <p:cNvPr id="8" name="_s2063"/>
            <p:cNvSpPr>
              <a:spLocks noChangeArrowheads="1"/>
            </p:cNvSpPr>
            <p:nvPr/>
          </p:nvSpPr>
          <p:spPr bwMode="auto">
            <a:xfrm>
              <a:off x="1404" y="201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Иностранный язык</a:t>
              </a:r>
            </a:p>
          </p:txBody>
        </p:sp>
        <p:sp>
          <p:nvSpPr>
            <p:cNvPr id="9" name="_s2064"/>
            <p:cNvSpPr>
              <a:spLocks noChangeArrowheads="1"/>
            </p:cNvSpPr>
            <p:nvPr/>
          </p:nvSpPr>
          <p:spPr bwMode="auto">
            <a:xfrm>
              <a:off x="2412" y="201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1.Математика и физика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2.Математика и информатика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3.Начальные классы и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информатика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8650" y="290945"/>
            <a:ext cx="7886700" cy="983673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4294967295"/>
          </p:nvPr>
        </p:nvSpPr>
        <p:spPr>
          <a:xfrm>
            <a:off x="361950" y="1768475"/>
            <a:ext cx="8153400" cy="495098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Увеличить удельный вес численности учителей общеобразовательных организаций в возрасте до 35 лет в общей численности учителей общеобразовательных организаций (до 25%)</a:t>
            </a:r>
          </a:p>
          <a:p>
            <a:pPr marL="0" indent="0" algn="just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Увеличить количество педагогических работников, аттестованных на квалификационные категории (до 205 человек)</a:t>
            </a:r>
          </a:p>
          <a:p>
            <a:pPr marL="0" indent="0" algn="just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Увеличить количество образовательных учреждений, в которых созданы условия для развития наставничества (до 19 организаций)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4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</a:rPr>
              <a:t>Региональный проект  «Учитель будущего»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590550" y="2506663"/>
            <a:ext cx="7886700" cy="4351337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3200" b="1" smtClean="0">
                <a:latin typeface="Times New Roman" panose="02020603050405020304" pitchFamily="18" charset="0"/>
              </a:rPr>
              <a:t>  Цель проекта</a:t>
            </a:r>
            <a:r>
              <a:rPr lang="ru-RU" altLang="ru-RU" sz="2400" smtClean="0">
                <a:latin typeface="Times New Roman" panose="02020603050405020304" pitchFamily="18" charset="0"/>
              </a:rPr>
              <a:t> – </a:t>
            </a:r>
            <a:r>
              <a:rPr lang="ru-RU" altLang="ru-RU" smtClean="0">
                <a:latin typeface="Times New Roman" panose="02020603050405020304" pitchFamily="18" charset="0"/>
              </a:rPr>
              <a:t>Обеспечение в МО «Сенгилеевский район» внедрения национальной системы профессионального роста педагогических работников, охватывающей не менее 50 процентов учителей общеобразовательных организаций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628650" y="249382"/>
            <a:ext cx="7886700" cy="928688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</a:rPr>
              <a:t>Региональный проект  «Учитель будущего»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>
              <a:buFont typeface="Arial" panose="020B0604020202020204" pitchFamily="34" charset="0"/>
              <a:buNone/>
            </a:pPr>
            <a:r>
              <a:rPr lang="ru-RU" altLang="ru-RU" b="1" smtClean="0"/>
              <a:t>Основные показатели проекта:</a:t>
            </a:r>
          </a:p>
          <a:p>
            <a:pPr marL="533400" indent="-533400" algn="ctr">
              <a:buFont typeface="Arial" panose="020B0604020202020204" pitchFamily="34" charset="0"/>
              <a:buNone/>
            </a:pPr>
            <a:r>
              <a:rPr lang="ru-RU" altLang="ru-RU" sz="2400" smtClean="0">
                <a:latin typeface="Times New Roman" panose="02020603050405020304" pitchFamily="18" charset="0"/>
              </a:rPr>
              <a:t>1. Доля учителей общеобразовательных организаций Ульяновской области, вовлеченных в национальную систему профессионального роста педагогических работников, %</a:t>
            </a:r>
          </a:p>
          <a:p>
            <a:pPr marL="533400" indent="-533400" algn="ctr">
              <a:buFont typeface="Arial" panose="020B0604020202020204" pitchFamily="34" charset="0"/>
              <a:buNone/>
            </a:pPr>
            <a:endParaRPr lang="ru-RU" altLang="ru-RU" sz="2400" smtClean="0">
              <a:latin typeface="Times New Roman" panose="02020603050405020304" pitchFamily="18" charset="0"/>
            </a:endParaRPr>
          </a:p>
          <a:p>
            <a:pPr marL="533400" indent="-533400" algn="ctr">
              <a:buFont typeface="Arial" panose="020B0604020202020204" pitchFamily="34" charset="0"/>
              <a:buNone/>
            </a:pPr>
            <a:r>
              <a:rPr lang="ru-RU" altLang="ru-RU" sz="2400" b="1" smtClean="0">
                <a:latin typeface="Times New Roman" panose="02020603050405020304" pitchFamily="18" charset="0"/>
              </a:rPr>
              <a:t>2. </a:t>
            </a:r>
            <a:r>
              <a:rPr lang="ru-RU" altLang="ru-RU" sz="2400" smtClean="0">
                <a:latin typeface="Times New Roman" panose="02020603050405020304" pitchFamily="18" charset="0"/>
              </a:rPr>
              <a:t>Доля педагогических работников, прошедших добровольную независимую оценку профессиональной квалификации, %</a:t>
            </a:r>
            <a:endParaRPr lang="ru-RU" altLang="ru-RU" sz="2400" b="1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657225" y="122238"/>
            <a:ext cx="7886700" cy="1083107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latin typeface="Times New Roman" panose="02020603050405020304" pitchFamily="18" charset="0"/>
              </a:rPr>
              <a:t>Кадровый состав педагогических работников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73063" y="1690688"/>
          <a:ext cx="8453437" cy="3325812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1148038117"/>
                    </a:ext>
                  </a:extLst>
                </a:gridCol>
                <a:gridCol w="992187">
                  <a:extLst>
                    <a:ext uri="{9D8B030D-6E8A-4147-A177-3AD203B41FA5}">
                      <a16:colId xmlns:a16="http://schemas.microsoft.com/office/drawing/2014/main" val="294677116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1487702715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1340522514"/>
                    </a:ext>
                  </a:extLst>
                </a:gridCol>
                <a:gridCol w="1474787">
                  <a:extLst>
                    <a:ext uri="{9D8B030D-6E8A-4147-A177-3AD203B41FA5}">
                      <a16:colId xmlns:a16="http://schemas.microsoft.com/office/drawing/2014/main" val="2378151997"/>
                    </a:ext>
                  </a:extLst>
                </a:gridCol>
                <a:gridCol w="1490663">
                  <a:extLst>
                    <a:ext uri="{9D8B030D-6E8A-4147-A177-3AD203B41FA5}">
                      <a16:colId xmlns:a16="http://schemas.microsoft.com/office/drawing/2014/main" val="2397185888"/>
                    </a:ext>
                  </a:extLst>
                </a:gridCol>
                <a:gridCol w="1490662">
                  <a:extLst>
                    <a:ext uri="{9D8B030D-6E8A-4147-A177-3AD203B41FA5}">
                      <a16:colId xmlns:a16="http://schemas.microsoft.com/office/drawing/2014/main" val="3203729043"/>
                    </a:ext>
                  </a:extLst>
                </a:gridCol>
              </a:tblGrid>
              <a:tr h="1681162">
                <a:tc row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Школа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Детский сад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Учреждения дополнительного образования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78186"/>
                  </a:ext>
                </a:extLst>
              </a:tr>
              <a:tr h="822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человек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человек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человек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954410"/>
                  </a:ext>
                </a:extLst>
              </a:tr>
              <a:tr h="822325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83,15%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15,87%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52229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8195" name="Объект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8196" name="Picture 2" descr="http://www.bankgorodov.ru/system/img.php?f=/public//photos/coa/1623.png&amp;w=254&amp;h=58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365125"/>
            <a:ext cx="6286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274638"/>
            <a:ext cx="8953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5250" y="295275"/>
            <a:ext cx="63627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 педагогических работников </a:t>
            </a:r>
          </a:p>
        </p:txBody>
      </p:sp>
      <p:graphicFrame>
        <p:nvGraphicFramePr>
          <p:cNvPr id="8199" name="Диаграмма 8"/>
          <p:cNvGraphicFramePr>
            <a:graphicFrameLocks/>
          </p:cNvGraphicFramePr>
          <p:nvPr/>
        </p:nvGraphicFramePr>
        <p:xfrm>
          <a:off x="-114300" y="1238250"/>
          <a:ext cx="9382125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Диаграмма" r:id="rId6" imgW="8848662" imgH="5591134" progId="Excel.Chart.8">
                  <p:embed/>
                </p:oleObj>
              </mc:Choice>
              <mc:Fallback>
                <p:oleObj name="Диаграмма" r:id="rId6" imgW="8848662" imgH="5591134" progId="Excel.Chart.8">
                  <p:embed/>
                  <p:pic>
                    <p:nvPicPr>
                      <p:cNvPr id="0" name="Диаграмма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4300" y="1238250"/>
                        <a:ext cx="9382125" cy="592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9219" name="Объект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9220" name="Picture 2" descr="http://www.bankgorodov.ru/system/img.php?f=/public//photos/coa/1623.png&amp;w=254&amp;h=58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365125"/>
            <a:ext cx="6286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274638"/>
            <a:ext cx="8953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28650" y="333376"/>
            <a:ext cx="78867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 педагогических работников </a:t>
            </a:r>
          </a:p>
        </p:txBody>
      </p:sp>
      <p:graphicFrame>
        <p:nvGraphicFramePr>
          <p:cNvPr id="9223" name="Диаграмма 8"/>
          <p:cNvGraphicFramePr>
            <a:graphicFrameLocks/>
          </p:cNvGraphicFramePr>
          <p:nvPr/>
        </p:nvGraphicFramePr>
        <p:xfrm>
          <a:off x="1808163" y="1504950"/>
          <a:ext cx="8307387" cy="476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Диаграмма" r:id="rId6" imgW="8153294" imgH="4676869" progId="Excel.Chart.8">
                  <p:embed/>
                </p:oleObj>
              </mc:Choice>
              <mc:Fallback>
                <p:oleObj name="Диаграмма" r:id="rId6" imgW="8153294" imgH="4676869" progId="Excel.Chart.8">
                  <p:embed/>
                  <p:pic>
                    <p:nvPicPr>
                      <p:cNvPr id="0" name="Диаграмма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1504950"/>
                        <a:ext cx="8307387" cy="476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0243" name="Объект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0244" name="Picture 2" descr="http://www.bankgorodov.ru/system/img.php?f=/public//photos/coa/1623.png&amp;w=254&amp;h=58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365125"/>
            <a:ext cx="6286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274638"/>
            <a:ext cx="8953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5250" y="295275"/>
            <a:ext cx="63627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 педагогических работников </a:t>
            </a:r>
          </a:p>
        </p:txBody>
      </p:sp>
      <p:graphicFrame>
        <p:nvGraphicFramePr>
          <p:cNvPr id="10247" name="Диаграмма 8"/>
          <p:cNvGraphicFramePr>
            <a:graphicFrameLocks/>
          </p:cNvGraphicFramePr>
          <p:nvPr/>
        </p:nvGraphicFramePr>
        <p:xfrm>
          <a:off x="0" y="1238250"/>
          <a:ext cx="506730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Диаграмма" r:id="rId6" imgW="5067330" imgH="2866965" progId="Excel.Chart.8">
                  <p:embed/>
                </p:oleObj>
              </mc:Choice>
              <mc:Fallback>
                <p:oleObj name="Диаграмма" r:id="rId6" imgW="5067330" imgH="2866965" progId="Excel.Chart.8">
                  <p:embed/>
                  <p:pic>
                    <p:nvPicPr>
                      <p:cNvPr id="0" name="Диаграмма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38250"/>
                        <a:ext cx="5067300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Диаграмма 11"/>
          <p:cNvGraphicFramePr>
            <a:graphicFrameLocks/>
          </p:cNvGraphicFramePr>
          <p:nvPr/>
        </p:nvGraphicFramePr>
        <p:xfrm>
          <a:off x="4391025" y="1238250"/>
          <a:ext cx="445770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Диаграмма" r:id="rId8" imgW="4457804" imgH="2866965" progId="Excel.Chart.8">
                  <p:embed/>
                </p:oleObj>
              </mc:Choice>
              <mc:Fallback>
                <p:oleObj name="Диаграмма" r:id="rId8" imgW="4457804" imgH="2866965" progId="Excel.Chart.8">
                  <p:embed/>
                  <p:pic>
                    <p:nvPicPr>
                      <p:cNvPr id="0" name="Диаграмма 1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025" y="1238250"/>
                        <a:ext cx="4457700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Диаграмма 12"/>
          <p:cNvGraphicFramePr>
            <a:graphicFrameLocks/>
          </p:cNvGraphicFramePr>
          <p:nvPr/>
        </p:nvGraphicFramePr>
        <p:xfrm>
          <a:off x="685800" y="3533775"/>
          <a:ext cx="567690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Диаграмма" r:id="rId10" imgW="5676857" imgH="2866965" progId="Excel.Chart.8">
                  <p:embed/>
                </p:oleObj>
              </mc:Choice>
              <mc:Fallback>
                <p:oleObj name="Диаграмма" r:id="rId10" imgW="5676857" imgH="2866965" progId="Excel.Chart.8">
                  <p:embed/>
                  <p:pic>
                    <p:nvPicPr>
                      <p:cNvPr id="0" name="Диаграмма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33775"/>
                        <a:ext cx="5676900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1267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7650" y="0"/>
            <a:ext cx="9144000" cy="6858000"/>
          </a:xfrm>
        </p:spPr>
      </p:pic>
      <p:pic>
        <p:nvPicPr>
          <p:cNvPr id="11268" name="Picture 2" descr="http://www.bankgorodov.ru/system/img.php?f=/public//photos/coa/1623.png&amp;w=254&amp;h=5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365125"/>
            <a:ext cx="6286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274638"/>
            <a:ext cx="8953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5559425"/>
            <a:ext cx="1579563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225610"/>
              </p:ext>
            </p:extLst>
          </p:nvPr>
        </p:nvGraphicFramePr>
        <p:xfrm>
          <a:off x="441325" y="1393825"/>
          <a:ext cx="8613775" cy="509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950913" y="365125"/>
            <a:ext cx="6921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категории педагогических работников общеобразовательных организаций 2019 – 2020 учебного года по сравнению с 2018 – 2019 и 2017-2018 учебным годом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2788" y="457200"/>
            <a:ext cx="7789862" cy="655319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категории  педагогических работников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общеобразовательных организациях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647" name="Group 311"/>
          <p:cNvGraphicFramePr>
            <a:graphicFrameLocks noGrp="1"/>
          </p:cNvGraphicFramePr>
          <p:nvPr>
            <p:ph idx="4294967295"/>
          </p:nvPr>
        </p:nvGraphicFramePr>
        <p:xfrm>
          <a:off x="0" y="1298575"/>
          <a:ext cx="9042400" cy="5586413"/>
        </p:xfrm>
        <a:graphic>
          <a:graphicData uri="http://schemas.openxmlformats.org/drawingml/2006/table">
            <a:tbl>
              <a:tblPr/>
              <a:tblGrid>
                <a:gridCol w="1119188">
                  <a:extLst>
                    <a:ext uri="{9D8B030D-6E8A-4147-A177-3AD203B41FA5}">
                      <a16:colId xmlns:a16="http://schemas.microsoft.com/office/drawing/2014/main" val="698801636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74423699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146197989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390772338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859919340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216588303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299986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60967775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768810114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951478396"/>
                    </a:ext>
                  </a:extLst>
                </a:gridCol>
              </a:tblGrid>
              <a:tr h="701137">
                <a:tc row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Наименование ОУ</a:t>
                      </a:r>
                      <a:endParaRPr kumimoji="0" lang="ru-RU" alt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Кол-во педагогических работников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Высшая категория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Первая категория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Соответствие занимаемой должности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Без категории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307874"/>
                  </a:ext>
                </a:extLst>
              </a:tr>
              <a:tr h="336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27" marB="45727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чел.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428" marR="91428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899730"/>
                  </a:ext>
                </a:extLst>
              </a:tr>
              <a:tr h="336596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 МОУ Алешкинская ОШ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66,66%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16,66%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398376"/>
                  </a:ext>
                </a:extLst>
              </a:tr>
              <a:tr h="40804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 МОУ Артюшкинская ОШ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38,46%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53,84%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7,69%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06689"/>
                  </a:ext>
                </a:extLst>
              </a:tr>
              <a:tr h="327069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3.МОУ Елаурская СШ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22,22%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89761"/>
                  </a:ext>
                </a:extLst>
              </a:tr>
              <a:tr h="420681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4.МОУ Красногуляевская СШ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40,54%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847946"/>
                  </a:ext>
                </a:extLst>
              </a:tr>
              <a:tr h="336596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5.МОУ Кротковская ОШ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23,07%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15,38%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53,84%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7,69%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212432"/>
                  </a:ext>
                </a:extLst>
              </a:tr>
              <a:tr h="336596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6.МОУ Мордовинская НШ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99938"/>
                  </a:ext>
                </a:extLst>
              </a:tr>
              <a:tr h="408043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7.МОУ Русско-Бектяшкинская ОШ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22,22%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992815"/>
                  </a:ext>
                </a:extLst>
              </a:tr>
              <a:tr h="420681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8.МОУ Силикатненская СШ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895546"/>
                  </a:ext>
                </a:extLst>
              </a:tr>
              <a:tr h="336596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9.МОУ СШ г.Сенгилея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21,42%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481766"/>
                  </a:ext>
                </a:extLst>
              </a:tr>
              <a:tr h="336596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10.МОУ Тушнинская СШ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740693"/>
                  </a:ext>
                </a:extLst>
              </a:tr>
              <a:tr h="336596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11.МОУ Цемзаводская СШ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268700"/>
                  </a:ext>
                </a:extLst>
              </a:tr>
              <a:tr h="336596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12.МОУ Шиловская СШ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42,85%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14,28%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7,14%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338361"/>
                  </a:ext>
                </a:extLst>
              </a:tr>
              <a:tr h="207991"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ИТОГО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36,70%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32,91%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21,94%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algn="l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8,43%</a:t>
                      </a:r>
                    </a:p>
                  </a:txBody>
                  <a:tcPr marL="68571" marR="6857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10452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1440</TotalTime>
  <Words>929</Words>
  <Application>Microsoft Office PowerPoint</Application>
  <PresentationFormat>Экран (4:3)</PresentationFormat>
  <Paragraphs>406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Диаграмма</vt:lpstr>
      <vt:lpstr>Презентация PowerPoint</vt:lpstr>
      <vt:lpstr>Региональный проект  «Учитель будущего»</vt:lpstr>
      <vt:lpstr>Региональный проект  «Учитель будущего»</vt:lpstr>
      <vt:lpstr>Кадровый состав педагогических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Квалификационные категории  педагогических работников  в общеобразовательных организациях</vt:lpstr>
      <vt:lpstr>Квалификационные категории  педагогических работников  в дошкольных образовательных организациях</vt:lpstr>
      <vt:lpstr>Квалификационные категории  педагогических работников  в организациях дополнительного образования</vt:lpstr>
      <vt:lpstr>Закон Ульяновской области от 25.09.2019 N 109-ЗО "О статусе педагогических работников, осуществляющих  педагогическую деятельность на территории Ульяновской области" </vt:lpstr>
      <vt:lpstr>Возрастной состав педагогических работников</vt:lpstr>
      <vt:lpstr>Презентация PowerPoint</vt:lpstr>
      <vt:lpstr>Педагогический стаж</vt:lpstr>
      <vt:lpstr>Система наставничества</vt:lpstr>
      <vt:lpstr>Востребованность в педагогических кадрах</vt:lpstr>
      <vt:lpstr>Целевое обучение</vt:lpstr>
      <vt:lpstr>Задачи на 2020-2021 учебный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royta1646</dc:creator>
  <cp:lastModifiedBy>Пользователь</cp:lastModifiedBy>
  <cp:revision>214</cp:revision>
  <dcterms:created xsi:type="dcterms:W3CDTF">2019-01-30T21:27:53Z</dcterms:created>
  <dcterms:modified xsi:type="dcterms:W3CDTF">2020-07-03T10:41:52Z</dcterms:modified>
</cp:coreProperties>
</file>